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6858000" cx="12192000"/>
  <p:notesSz cx="6858000" cy="9144000"/>
  <p:embeddedFontLst>
    <p:embeddedFont>
      <p:font typeface="Gill Sans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ill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GillSans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9" name="Google Shape;18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9" name="Google Shape;319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2" name="Google Shape;33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4" name="Google Shape;344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9" name="Google Shape;359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5" name="Google Shape;365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5" name="Google Shape;375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1" name="Google Shape;381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5" name="Google Shape;1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6" name="Google Shape;396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1" name="Google Shape;411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29" name="Google Shape;429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8" name="Google Shape;44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1" name="Google Shape;21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3" name="Google Shape;22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9" name="Google Shape;22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5" name="Google Shape;23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1" name="Google Shape;24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4" name="Google Shape;25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ill Sans"/>
              <a:buNone/>
              <a:defRPr sz="6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2417780" y="3531204"/>
            <a:ext cx="8637072" cy="977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>
                <a:solidFill>
                  <a:schemeClr val="dk1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2416500" y="329307"/>
            <a:ext cx="49739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1437664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0" name="Google Shape;20;p2"/>
          <p:cNvCxnSpPr/>
          <p:nvPr/>
        </p:nvCxnSpPr>
        <p:spPr>
          <a:xfrm>
            <a:off x="2417780" y="3528542"/>
            <a:ext cx="863707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" type="body"/>
          </p:nvPr>
        </p:nvSpPr>
        <p:spPr>
          <a:xfrm rot="5400000">
            <a:off x="4527910" y="-1060599"/>
            <a:ext cx="3450613" cy="9603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8" name="Google Shape;88;p11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/>
          <p:nvPr>
            <p:ph type="title"/>
          </p:nvPr>
        </p:nvSpPr>
        <p:spPr>
          <a:xfrm rot="5400000">
            <a:off x="7917038" y="2321047"/>
            <a:ext cx="4659889" cy="1615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" type="body"/>
          </p:nvPr>
        </p:nvSpPr>
        <p:spPr>
          <a:xfrm rot="5400000">
            <a:off x="3029143" y="-785498"/>
            <a:ext cx="4659889" cy="7828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5" name="Google Shape;95;p12"/>
          <p:cNvCxnSpPr/>
          <p:nvPr/>
        </p:nvCxnSpPr>
        <p:spPr>
          <a:xfrm>
            <a:off x="9439111" y="798973"/>
            <a:ext cx="0" cy="4659889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4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14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4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1" name="Google Shape;111;p14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ill Sans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6"/>
          <p:cNvSpPr txBox="1"/>
          <p:nvPr>
            <p:ph idx="1" type="subTitle"/>
          </p:nvPr>
        </p:nvSpPr>
        <p:spPr>
          <a:xfrm>
            <a:off x="2417780" y="3531204"/>
            <a:ext cx="8637072" cy="977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>
                <a:solidFill>
                  <a:schemeClr val="dk1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9" name="Google Shape;119;p16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6"/>
          <p:cNvSpPr txBox="1"/>
          <p:nvPr>
            <p:ph idx="11" type="ftr"/>
          </p:nvPr>
        </p:nvSpPr>
        <p:spPr>
          <a:xfrm>
            <a:off x="2416500" y="329307"/>
            <a:ext cx="49739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1437664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2" name="Google Shape;122;p16"/>
          <p:cNvCxnSpPr/>
          <p:nvPr/>
        </p:nvCxnSpPr>
        <p:spPr>
          <a:xfrm>
            <a:off x="2417780" y="3528542"/>
            <a:ext cx="863707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type="title"/>
          </p:nvPr>
        </p:nvSpPr>
        <p:spPr>
          <a:xfrm>
            <a:off x="1454239" y="1756130"/>
            <a:ext cx="8643154" cy="1887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1" type="body"/>
          </p:nvPr>
        </p:nvSpPr>
        <p:spPr>
          <a:xfrm>
            <a:off x="1454239" y="3806195"/>
            <a:ext cx="8630446" cy="10129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9142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6" name="Google Shape;126;p17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9" name="Google Shape;129;p17"/>
          <p:cNvCxnSpPr/>
          <p:nvPr/>
        </p:nvCxnSpPr>
        <p:spPr>
          <a:xfrm>
            <a:off x="1454239" y="3804985"/>
            <a:ext cx="8630446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18"/>
          <p:cNvSpPr txBox="1"/>
          <p:nvPr>
            <p:ph idx="2" type="body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18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8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7" name="Google Shape;137;p18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1447191" y="804163"/>
            <a:ext cx="9607661" cy="1056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1447191" y="2019549"/>
            <a:ext cx="4645152" cy="8019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41" name="Google Shape;141;p19"/>
          <p:cNvSpPr txBox="1"/>
          <p:nvPr>
            <p:ph idx="2" type="body"/>
          </p:nvPr>
        </p:nvSpPr>
        <p:spPr>
          <a:xfrm>
            <a:off x="1447191" y="2824269"/>
            <a:ext cx="4645152" cy="26444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3" type="body"/>
          </p:nvPr>
        </p:nvSpPr>
        <p:spPr>
          <a:xfrm>
            <a:off x="6412362" y="2023003"/>
            <a:ext cx="4645152" cy="8022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43" name="Google Shape;143;p19"/>
          <p:cNvSpPr txBox="1"/>
          <p:nvPr>
            <p:ph idx="4" type="body"/>
          </p:nvPr>
        </p:nvSpPr>
        <p:spPr>
          <a:xfrm>
            <a:off x="6412362" y="2821491"/>
            <a:ext cx="4645152" cy="2637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4" name="Google Shape;144;p19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9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7" name="Google Shape;147;p19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0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0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0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3" name="Google Shape;153;p20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1444671" y="798973"/>
            <a:ext cx="3273099" cy="22471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5043714" y="798974"/>
            <a:ext cx="6012470" cy="46588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21"/>
          <p:cNvSpPr txBox="1"/>
          <p:nvPr>
            <p:ph idx="2" type="body"/>
          </p:nvPr>
        </p:nvSpPr>
        <p:spPr>
          <a:xfrm>
            <a:off x="1444671" y="3205491"/>
            <a:ext cx="3275013" cy="22481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8" name="Google Shape;158;p21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1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1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1" name="Google Shape;161;p21"/>
          <p:cNvCxnSpPr/>
          <p:nvPr/>
        </p:nvCxnSpPr>
        <p:spPr>
          <a:xfrm>
            <a:off x="1448280" y="3205491"/>
            <a:ext cx="326949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7" name="Google Shape;27;p3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22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64" name="Google Shape;164;p22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sx="98000" rotWithShape="0" algn="tl" dir="4740000" dist="228600" sy="98000">
                <a:srgbClr val="000000">
                  <a:alpha val="3372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cap="flat" cmpd="sng" w="50800">
              <a:solidFill>
                <a:srgbClr val="19191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22"/>
          <p:cNvSpPr txBox="1"/>
          <p:nvPr>
            <p:ph type="title"/>
          </p:nvPr>
        </p:nvSpPr>
        <p:spPr>
          <a:xfrm>
            <a:off x="1451206" y="1129513"/>
            <a:ext cx="5532328" cy="18305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2"/>
          <p:cNvSpPr/>
          <p:nvPr>
            <p:ph idx="2" type="pic"/>
          </p:nvPr>
        </p:nvSpPr>
        <p:spPr>
          <a:xfrm>
            <a:off x="8124389" y="1122542"/>
            <a:ext cx="2791171" cy="386632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68" name="Google Shape;168;p22"/>
          <p:cNvSpPr txBox="1"/>
          <p:nvPr>
            <p:ph idx="1" type="body"/>
          </p:nvPr>
        </p:nvSpPr>
        <p:spPr>
          <a:xfrm>
            <a:off x="1450329" y="3145992"/>
            <a:ext cx="5524404" cy="2003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9" name="Google Shape;169;p22"/>
          <p:cNvSpPr txBox="1"/>
          <p:nvPr>
            <p:ph idx="10" type="dt"/>
          </p:nvPr>
        </p:nvSpPr>
        <p:spPr>
          <a:xfrm>
            <a:off x="1447382" y="5469856"/>
            <a:ext cx="5527351" cy="3201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2"/>
          <p:cNvSpPr txBox="1"/>
          <p:nvPr>
            <p:ph idx="11" type="ftr"/>
          </p:nvPr>
        </p:nvSpPr>
        <p:spPr>
          <a:xfrm>
            <a:off x="1447382" y="318640"/>
            <a:ext cx="5541004" cy="3209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2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2" name="Google Shape;172;p22"/>
          <p:cNvCxnSpPr/>
          <p:nvPr/>
        </p:nvCxnSpPr>
        <p:spPr>
          <a:xfrm>
            <a:off x="1447382" y="3143605"/>
            <a:ext cx="5527351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3"/>
          <p:cNvSpPr txBox="1"/>
          <p:nvPr>
            <p:ph idx="1" type="body"/>
          </p:nvPr>
        </p:nvSpPr>
        <p:spPr>
          <a:xfrm rot="5400000">
            <a:off x="4527910" y="-1060599"/>
            <a:ext cx="3450613" cy="9603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76" name="Google Shape;176;p23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3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3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9" name="Google Shape;179;p23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 rot="5400000">
            <a:off x="7917038" y="2321047"/>
            <a:ext cx="4659889" cy="1615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4"/>
          <p:cNvSpPr txBox="1"/>
          <p:nvPr>
            <p:ph idx="1" type="body"/>
          </p:nvPr>
        </p:nvSpPr>
        <p:spPr>
          <a:xfrm rot="5400000">
            <a:off x="3029143" y="-785498"/>
            <a:ext cx="4659889" cy="7828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24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4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4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86" name="Google Shape;186;p24"/>
          <p:cNvCxnSpPr/>
          <p:nvPr/>
        </p:nvCxnSpPr>
        <p:spPr>
          <a:xfrm>
            <a:off x="9439111" y="798973"/>
            <a:ext cx="0" cy="4659889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1454239" y="1756130"/>
            <a:ext cx="8643154" cy="1887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1454239" y="3806195"/>
            <a:ext cx="8630446" cy="10129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9142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8" name="Google Shape;38;p5"/>
          <p:cNvCxnSpPr/>
          <p:nvPr/>
        </p:nvCxnSpPr>
        <p:spPr>
          <a:xfrm>
            <a:off x="1454239" y="3804985"/>
            <a:ext cx="8630446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2" type="body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6" name="Google Shape;46;p6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1447191" y="804163"/>
            <a:ext cx="9607661" cy="1056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1447191" y="2019549"/>
            <a:ext cx="4645152" cy="8019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2" type="body"/>
          </p:nvPr>
        </p:nvSpPr>
        <p:spPr>
          <a:xfrm>
            <a:off x="1447191" y="2824269"/>
            <a:ext cx="4645152" cy="26444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3" type="body"/>
          </p:nvPr>
        </p:nvSpPr>
        <p:spPr>
          <a:xfrm>
            <a:off x="6412362" y="2023003"/>
            <a:ext cx="4645152" cy="8022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7"/>
          <p:cNvSpPr txBox="1"/>
          <p:nvPr>
            <p:ph idx="4" type="body"/>
          </p:nvPr>
        </p:nvSpPr>
        <p:spPr>
          <a:xfrm>
            <a:off x="6412362" y="2821491"/>
            <a:ext cx="4645152" cy="2637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6" name="Google Shape;56;p7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2" name="Google Shape;62;p8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type="title"/>
          </p:nvPr>
        </p:nvSpPr>
        <p:spPr>
          <a:xfrm>
            <a:off x="1444671" y="798973"/>
            <a:ext cx="3273099" cy="22471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" type="body"/>
          </p:nvPr>
        </p:nvSpPr>
        <p:spPr>
          <a:xfrm>
            <a:off x="5043714" y="798974"/>
            <a:ext cx="6012470" cy="46588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2" type="body"/>
          </p:nvPr>
        </p:nvSpPr>
        <p:spPr>
          <a:xfrm>
            <a:off x="1444671" y="3205491"/>
            <a:ext cx="3275013" cy="22481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9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0" name="Google Shape;70;p9"/>
          <p:cNvCxnSpPr/>
          <p:nvPr/>
        </p:nvCxnSpPr>
        <p:spPr>
          <a:xfrm>
            <a:off x="1448280" y="3205491"/>
            <a:ext cx="326949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0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73" name="Google Shape;73;p10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sx="98000" rotWithShape="0" algn="tl" dir="4740000" dist="228600" sy="98000">
                <a:srgbClr val="000000">
                  <a:alpha val="3333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0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cap="flat" cmpd="sng" w="50800">
              <a:solidFill>
                <a:srgbClr val="19191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" name="Google Shape;75;p10"/>
          <p:cNvSpPr txBox="1"/>
          <p:nvPr>
            <p:ph type="title"/>
          </p:nvPr>
        </p:nvSpPr>
        <p:spPr>
          <a:xfrm>
            <a:off x="1451206" y="1129513"/>
            <a:ext cx="5532328" cy="18305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8124389" y="1122542"/>
            <a:ext cx="2791171" cy="386632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450329" y="3145992"/>
            <a:ext cx="5524404" cy="2003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1447382" y="5469856"/>
            <a:ext cx="5527351" cy="3201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1447382" y="318640"/>
            <a:ext cx="5541004" cy="3209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1" name="Google Shape;81;p10"/>
          <p:cNvCxnSpPr/>
          <p:nvPr/>
        </p:nvCxnSpPr>
        <p:spPr>
          <a:xfrm>
            <a:off x="1447382" y="3143605"/>
            <a:ext cx="5527351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oogle Shape;7;p1"/>
          <p:cNvPicPr preferRelativeResize="0"/>
          <p:nvPr/>
        </p:nvPicPr>
        <p:blipFill rotWithShape="1">
          <a:blip r:embed="rId1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048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048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048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048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3"/>
          <p:cNvPicPr preferRelativeResize="0"/>
          <p:nvPr/>
        </p:nvPicPr>
        <p:blipFill rotWithShape="1">
          <a:blip r:embed="rId1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048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048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048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048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04" name="Google Shape;104;p13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Relationship Id="rId4" Type="http://schemas.openxmlformats.org/officeDocument/2006/relationships/image" Target="../media/image17.jpg"/><Relationship Id="rId5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Relationship Id="rId4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Relationship Id="rId4" Type="http://schemas.openxmlformats.org/officeDocument/2006/relationships/image" Target="../media/image1.jpg"/><Relationship Id="rId5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Relationship Id="rId4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jpg"/><Relationship Id="rId4" Type="http://schemas.openxmlformats.org/officeDocument/2006/relationships/image" Target="../media/image6.png"/><Relationship Id="rId5" Type="http://schemas.openxmlformats.org/officeDocument/2006/relationships/image" Target="../media/image15.png"/><Relationship Id="rId6" Type="http://schemas.openxmlformats.org/officeDocument/2006/relationships/image" Target="../media/image20.png"/><Relationship Id="rId7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2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jpg"/><Relationship Id="rId4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jpg"/><Relationship Id="rId4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None/>
            </a:pPr>
            <a:r>
              <a:rPr lang="en-US"/>
              <a:t>SISTEM DE MONITORIZARE A INCENDIILOR</a:t>
            </a:r>
            <a:endParaRPr/>
          </a:p>
        </p:txBody>
      </p:sp>
      <p:sp>
        <p:nvSpPr>
          <p:cNvPr id="192" name="Google Shape;192;p25"/>
          <p:cNvSpPr txBox="1"/>
          <p:nvPr>
            <p:ph idx="1" type="subTitle"/>
          </p:nvPr>
        </p:nvSpPr>
        <p:spPr>
          <a:xfrm>
            <a:off x="2417780" y="3531204"/>
            <a:ext cx="8637072" cy="212936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ECHIPA: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cap="none"/>
              <a:t>BIRLA IOANA DIANA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cap="none"/>
              <a:t>BRISAN ALEXANDRU ADRIAN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cap="none"/>
              <a:t>BULEU BIANCA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cap="none"/>
              <a:t>BUZURIU ANDREEA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277" name="Google Shape;277;p34"/>
          <p:cNvCxnSpPr/>
          <p:nvPr/>
        </p:nvCxnSpPr>
        <p:spPr>
          <a:xfrm>
            <a:off x="1453896" y="1847088"/>
            <a:ext cx="4177373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8" name="Google Shape;278;p34"/>
          <p:cNvSpPr txBox="1"/>
          <p:nvPr>
            <p:ph type="title"/>
          </p:nvPr>
        </p:nvSpPr>
        <p:spPr>
          <a:xfrm>
            <a:off x="1451580" y="804520"/>
            <a:ext cx="4176511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COMPONENTE</a:t>
            </a:r>
            <a:endParaRPr/>
          </a:p>
        </p:txBody>
      </p:sp>
      <p:sp>
        <p:nvSpPr>
          <p:cNvPr id="279" name="Google Shape;279;p34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80" name="Google Shape;280;p34"/>
          <p:cNvSpPr txBox="1"/>
          <p:nvPr>
            <p:ph idx="1" type="body"/>
          </p:nvPr>
        </p:nvSpPr>
        <p:spPr>
          <a:xfrm>
            <a:off x="1451581" y="2015732"/>
            <a:ext cx="4172212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-212131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664"/>
              <a:t>Senzorul MQ-7(sensibil la CO)</a:t>
            </a:r>
            <a:endParaRPr sz="3664"/>
          </a:p>
          <a:p>
            <a:pPr indent="-212131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3664"/>
              <a:t>Conectat la multiplexor(Canal 1)</a:t>
            </a:r>
            <a:endParaRPr sz="3664"/>
          </a:p>
          <a:p>
            <a:pPr indent="-212131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3664"/>
              <a:t>Power supply: 5V</a:t>
            </a:r>
            <a:endParaRPr sz="3664"/>
          </a:p>
          <a:p>
            <a:pPr indent="-212131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3664"/>
              <a:t>Necesita calibrare </a:t>
            </a:r>
            <a:endParaRPr sz="3664"/>
          </a:p>
          <a:p>
            <a:pPr indent="-212131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3664"/>
              <a:t>In aerul curat, concentratia maxima de CO poate sa atinga valori de 5-7 ppm.</a:t>
            </a:r>
            <a:endParaRPr sz="3664"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pic>
        <p:nvPicPr>
          <p:cNvPr descr="A close-up of a stethoscope&#10;&#10;Description automatically generated with medium confidence" id="281" name="Google Shape;28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44251" y="805583"/>
            <a:ext cx="4660762" cy="4660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4"/>
          <p:cNvPicPr preferRelativeResize="0"/>
          <p:nvPr/>
        </p:nvPicPr>
        <p:blipFill rotWithShape="1">
          <a:blip r:embed="rId4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3" name="Google Shape;283;p34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5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9" name="Google Shape;289;p35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0" name="Google Shape;290;p35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1" name="Google Shape;291;p35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A picture containing electronics&#10;&#10;Description automatically generated" id="292" name="Google Shape;292;p35"/>
          <p:cNvPicPr preferRelativeResize="0"/>
          <p:nvPr/>
        </p:nvPicPr>
        <p:blipFill rotWithShape="1">
          <a:blip r:embed="rId4">
            <a:alphaModFix/>
          </a:blip>
          <a:srcRect b="3020" l="0" r="1" t="3018"/>
          <a:stretch/>
        </p:blipFill>
        <p:spPr>
          <a:xfrm>
            <a:off x="2" y="10"/>
            <a:ext cx="6094409" cy="68579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lectronics, circuit&#10;&#10;Description automatically generated" id="293" name="Google Shape;293;p35"/>
          <p:cNvPicPr preferRelativeResize="0"/>
          <p:nvPr/>
        </p:nvPicPr>
        <p:blipFill rotWithShape="1">
          <a:blip r:embed="rId5">
            <a:alphaModFix/>
          </a:blip>
          <a:srcRect b="0" l="8290" r="2843" t="0"/>
          <a:stretch/>
        </p:blipFill>
        <p:spPr>
          <a:xfrm>
            <a:off x="6096051" y="10"/>
            <a:ext cx="609440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5"/>
          <p:cNvSpPr/>
          <p:nvPr/>
        </p:nvSpPr>
        <p:spPr>
          <a:xfrm>
            <a:off x="3887192" y="1353662"/>
            <a:ext cx="4414440" cy="4150676"/>
          </a:xfrm>
          <a:prstGeom prst="rect">
            <a:avLst/>
          </a:prstGeom>
          <a:solidFill>
            <a:srgbClr val="000001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295" name="Google Shape;295;p35"/>
          <p:cNvCxnSpPr/>
          <p:nvPr/>
        </p:nvCxnSpPr>
        <p:spPr>
          <a:xfrm>
            <a:off x="4053127" y="2579935"/>
            <a:ext cx="4070579" cy="0"/>
          </a:xfrm>
          <a:prstGeom prst="straightConnector1">
            <a:avLst/>
          </a:prstGeom>
          <a:noFill/>
          <a:ln cap="flat" cmpd="sng" w="31750">
            <a:solidFill>
              <a:srgbClr val="B3AA6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6" name="Google Shape;296;p35"/>
          <p:cNvSpPr txBox="1"/>
          <p:nvPr>
            <p:ph idx="4294967295" type="title"/>
          </p:nvPr>
        </p:nvSpPr>
        <p:spPr>
          <a:xfrm>
            <a:off x="4053128" y="1530700"/>
            <a:ext cx="4070578" cy="10492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E"/>
              </a:buClr>
              <a:buSzPts val="3200"/>
              <a:buFont typeface="Gill Sans"/>
              <a:buNone/>
            </a:pPr>
            <a:r>
              <a:rPr lang="en-US">
                <a:solidFill>
                  <a:srgbClr val="FFFFFE"/>
                </a:solidFill>
              </a:rPr>
              <a:t>COMPONENTE</a:t>
            </a:r>
            <a:endParaRPr/>
          </a:p>
        </p:txBody>
      </p:sp>
      <p:sp>
        <p:nvSpPr>
          <p:cNvPr id="297" name="Google Shape;297;p35"/>
          <p:cNvSpPr txBox="1"/>
          <p:nvPr>
            <p:ph idx="4294967295" type="body"/>
          </p:nvPr>
        </p:nvSpPr>
        <p:spPr>
          <a:xfrm>
            <a:off x="4053128" y="2723314"/>
            <a:ext cx="4070578" cy="26136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B3AA61"/>
              </a:buClr>
              <a:buSzPts val="1600"/>
              <a:buChar char="•"/>
            </a:pPr>
            <a:r>
              <a:rPr lang="en-US" sz="1600" cap="none">
                <a:solidFill>
                  <a:srgbClr val="FFFFFE"/>
                </a:solidFill>
              </a:rPr>
              <a:t>WI-FI NODEMCU CU MODUL ESP8266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B3AA61"/>
              </a:buClr>
              <a:buSzPts val="1600"/>
              <a:buChar char="•"/>
            </a:pPr>
            <a:r>
              <a:rPr b="0" i="0" lang="en-US" sz="1600">
                <a:solidFill>
                  <a:srgbClr val="FFFFFE"/>
                </a:solidFill>
              </a:rPr>
              <a:t>Operating Voltage: 3.3V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B3AA61"/>
              </a:buClr>
              <a:buSzPts val="1600"/>
              <a:buChar char="•"/>
            </a:pPr>
            <a:r>
              <a:rPr b="0" i="0" lang="en-US" sz="1600">
                <a:solidFill>
                  <a:srgbClr val="FFFFFE"/>
                </a:solidFill>
              </a:rPr>
              <a:t>Digital I/O Pins : 16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B3AA61"/>
              </a:buClr>
              <a:buSzPts val="1600"/>
              <a:buChar char="•"/>
            </a:pPr>
            <a:r>
              <a:rPr b="0" i="0" lang="en-US" sz="1600">
                <a:solidFill>
                  <a:srgbClr val="FFFFFE"/>
                </a:solidFill>
              </a:rPr>
              <a:t>Analog Input Pins : 1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B3AA61"/>
              </a:buClr>
              <a:buSzPts val="1600"/>
              <a:buChar char="•"/>
            </a:pPr>
            <a:r>
              <a:rPr b="0" i="0" lang="en-US" sz="1600">
                <a:solidFill>
                  <a:srgbClr val="FFFFFE"/>
                </a:solidFill>
              </a:rPr>
              <a:t>Are conectati senzorii</a:t>
            </a:r>
            <a:endParaRPr b="0" i="0" sz="1600">
              <a:solidFill>
                <a:srgbClr val="FFFFFE"/>
              </a:solidFill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B3AA61"/>
              </a:buClr>
              <a:buSzPts val="1600"/>
              <a:buChar char="•"/>
            </a:pPr>
            <a:r>
              <a:rPr lang="en-US" sz="1600">
                <a:solidFill>
                  <a:srgbClr val="FFFFFE"/>
                </a:solidFill>
              </a:rPr>
              <a:t>Transmite datele  la Firebase cu ajutorul obiectelor de tip Json</a:t>
            </a:r>
            <a:endParaRPr b="0" i="0" sz="1600">
              <a:solidFill>
                <a:srgbClr val="FFFFFE"/>
              </a:solidFill>
            </a:endParaRPr>
          </a:p>
          <a:p>
            <a:pPr indent="10160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B3AA61"/>
              </a:buClr>
              <a:buSzPts val="1600"/>
              <a:buNone/>
            </a:pPr>
            <a:r>
              <a:t/>
            </a:r>
            <a:endParaRPr sz="1600" cap="none">
              <a:solidFill>
                <a:srgbClr val="FFFFFE"/>
              </a:solidFill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6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p36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4" name="Google Shape;304;p36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5" name="Google Shape;305;p36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" name="Google Shape;306;p36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307" name="Google Shape;307;p36"/>
          <p:cNvCxnSpPr/>
          <p:nvPr/>
        </p:nvCxnSpPr>
        <p:spPr>
          <a:xfrm>
            <a:off x="7218029" y="1847088"/>
            <a:ext cx="3520368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8" name="Google Shape;308;p36"/>
          <p:cNvSpPr txBox="1"/>
          <p:nvPr>
            <p:ph idx="4294967295" type="title"/>
          </p:nvPr>
        </p:nvSpPr>
        <p:spPr>
          <a:xfrm>
            <a:off x="7218030" y="804520"/>
            <a:ext cx="3520367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COMPONENTE</a:t>
            </a:r>
            <a:endParaRPr/>
          </a:p>
        </p:txBody>
      </p:sp>
      <p:sp>
        <p:nvSpPr>
          <p:cNvPr id="309" name="Google Shape;309;p36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310" name="Google Shape;310;p36"/>
          <p:cNvGrpSpPr/>
          <p:nvPr/>
        </p:nvGrpSpPr>
        <p:grpSpPr>
          <a:xfrm>
            <a:off x="632237" y="482171"/>
            <a:ext cx="6104331" cy="5149101"/>
            <a:chOff x="7463259" y="583365"/>
            <a:chExt cx="6104330" cy="5181928"/>
          </a:xfrm>
        </p:grpSpPr>
        <p:sp>
          <p:nvSpPr>
            <p:cNvPr id="311" name="Google Shape;311;p36"/>
            <p:cNvSpPr/>
            <p:nvPr/>
          </p:nvSpPr>
          <p:spPr>
            <a:xfrm>
              <a:off x="7463259" y="583365"/>
              <a:ext cx="610433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sx="98000" rotWithShape="0" algn="tl" dir="4740000" dist="228600" sy="98000">
                <a:srgbClr val="000000">
                  <a:alpha val="3372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2" name="Google Shape;312;p36"/>
            <p:cNvSpPr/>
            <p:nvPr/>
          </p:nvSpPr>
          <p:spPr>
            <a:xfrm>
              <a:off x="7776318" y="915807"/>
              <a:ext cx="5471354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cap="flat" cmpd="sng" w="50800">
              <a:solidFill>
                <a:srgbClr val="19191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descr="A picture containing electronics, circuit&#10;&#10;Description automatically generated" id="313" name="Google Shape;313;p36"/>
          <p:cNvPicPr preferRelativeResize="0"/>
          <p:nvPr/>
        </p:nvPicPr>
        <p:blipFill rotWithShape="1">
          <a:blip r:embed="rId4">
            <a:alphaModFix/>
          </a:blip>
          <a:srcRect b="2" l="16597" r="13513" t="0"/>
          <a:stretch/>
        </p:blipFill>
        <p:spPr>
          <a:xfrm>
            <a:off x="1271223" y="1116345"/>
            <a:ext cx="4825148" cy="3866172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6"/>
          <p:cNvSpPr txBox="1"/>
          <p:nvPr>
            <p:ph idx="4294967295" type="body"/>
          </p:nvPr>
        </p:nvSpPr>
        <p:spPr>
          <a:xfrm>
            <a:off x="7218029" y="2015732"/>
            <a:ext cx="3520368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Placa de dezvoltare Arduino Uno -</a:t>
            </a:r>
            <a:r>
              <a:rPr i="0" lang="en-US" sz="1700"/>
              <a:t>14 digital input/output pins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-</a:t>
            </a:r>
            <a:r>
              <a:rPr i="0" lang="en-US" sz="1700"/>
              <a:t>6 analog inputs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-are  modulul OV7670 conectat</a:t>
            </a:r>
            <a:endParaRPr sz="1700"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700"/>
              <a:buChar char="•"/>
            </a:pPr>
            <a:r>
              <a:rPr lang="en-US" sz="1700"/>
              <a:t>-preia informatii de la modulul OV7670 si le trimite printr-un protocol de comunicatie seriala aplicatiei Java.</a:t>
            </a:r>
            <a:endParaRPr/>
          </a:p>
        </p:txBody>
      </p:sp>
      <p:pic>
        <p:nvPicPr>
          <p:cNvPr id="315" name="Google Shape;315;p36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6" name="Google Shape;316;p36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322" name="Google Shape;322;p37"/>
          <p:cNvCxnSpPr/>
          <p:nvPr/>
        </p:nvCxnSpPr>
        <p:spPr>
          <a:xfrm>
            <a:off x="1453896" y="1847088"/>
            <a:ext cx="4177373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3" name="Google Shape;323;p37"/>
          <p:cNvSpPr txBox="1"/>
          <p:nvPr>
            <p:ph type="title"/>
          </p:nvPr>
        </p:nvSpPr>
        <p:spPr>
          <a:xfrm>
            <a:off x="1451580" y="804520"/>
            <a:ext cx="4176511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COMPONENTE</a:t>
            </a:r>
            <a:endParaRPr/>
          </a:p>
        </p:txBody>
      </p:sp>
      <p:sp>
        <p:nvSpPr>
          <p:cNvPr id="324" name="Google Shape;324;p3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5" name="Google Shape;325;p37"/>
          <p:cNvSpPr txBox="1"/>
          <p:nvPr>
            <p:ph idx="1" type="body"/>
          </p:nvPr>
        </p:nvSpPr>
        <p:spPr>
          <a:xfrm>
            <a:off x="1451581" y="2015732"/>
            <a:ext cx="4172212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143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Modulul OV7670 cu camera</a:t>
            </a:r>
            <a:endParaRPr/>
          </a:p>
          <a:p>
            <a:pPr indent="-3429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-power supply: 3.3V</a:t>
            </a:r>
            <a:endParaRPr/>
          </a:p>
          <a:p>
            <a:pPr indent="-3429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-8 biti de date</a:t>
            </a:r>
            <a:endParaRPr/>
          </a:p>
          <a:p>
            <a:pPr indent="-3429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-comunica cu host-ul prin I2C</a:t>
            </a:r>
            <a:endParaRPr/>
          </a:p>
          <a:p>
            <a:pPr indent="-3429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poate ajunge la 30 fps</a:t>
            </a:r>
            <a:endParaRPr/>
          </a:p>
          <a:p>
            <a: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descr="A picture containing electronics&#10;&#10;Description automatically generated" id="326" name="Google Shape;326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557" y="3037484"/>
            <a:ext cx="3024376" cy="302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7"/>
          <p:cNvPicPr preferRelativeResize="0"/>
          <p:nvPr/>
        </p:nvPicPr>
        <p:blipFill rotWithShape="1">
          <a:blip r:embed="rId4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8" name="Google Shape;328;p37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29" name="Google Shape;329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71100" y="125450"/>
            <a:ext cx="3797976" cy="284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335" name="Google Shape;335;p38"/>
          <p:cNvCxnSpPr/>
          <p:nvPr/>
        </p:nvCxnSpPr>
        <p:spPr>
          <a:xfrm>
            <a:off x="1453896" y="1847088"/>
            <a:ext cx="4177373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6" name="Google Shape;336;p38"/>
          <p:cNvSpPr txBox="1"/>
          <p:nvPr>
            <p:ph type="title"/>
          </p:nvPr>
        </p:nvSpPr>
        <p:spPr>
          <a:xfrm>
            <a:off x="1451580" y="804520"/>
            <a:ext cx="4176511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BAZA DE DATE</a:t>
            </a:r>
            <a:endParaRPr/>
          </a:p>
        </p:txBody>
      </p:sp>
      <p:sp>
        <p:nvSpPr>
          <p:cNvPr id="337" name="Google Shape;337;p38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38" name="Google Shape;338;p38"/>
          <p:cNvSpPr txBox="1"/>
          <p:nvPr>
            <p:ph idx="1" type="body"/>
          </p:nvPr>
        </p:nvSpPr>
        <p:spPr>
          <a:xfrm>
            <a:off x="1451581" y="2015732"/>
            <a:ext cx="4172212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Am folosit Firebase Realtime database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Datele sunt stocate ca JSON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Datele sunt sincronizate in timp real</a:t>
            </a:r>
            <a:endParaRPr/>
          </a:p>
        </p:txBody>
      </p:sp>
      <p:pic>
        <p:nvPicPr>
          <p:cNvPr id="339" name="Google Shape;33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4411" y="1852449"/>
            <a:ext cx="4960442" cy="2567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8"/>
          <p:cNvPicPr preferRelativeResize="0"/>
          <p:nvPr/>
        </p:nvPicPr>
        <p:blipFill rotWithShape="1">
          <a:blip r:embed="rId4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1" name="Google Shape;341;p38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7" name="Google Shape;347;p39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8" name="Google Shape;348;p39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9" name="Google Shape;349;p39"/>
          <p:cNvCxnSpPr/>
          <p:nvPr/>
        </p:nvCxnSpPr>
        <p:spPr>
          <a:xfrm>
            <a:off x="2417780" y="3528542"/>
            <a:ext cx="863707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0" name="Google Shape;350;p39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51" name="Google Shape;351;p39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52" name="Google Shape;352;p39"/>
          <p:cNvSpPr txBox="1"/>
          <p:nvPr>
            <p:ph type="title"/>
          </p:nvPr>
        </p:nvSpPr>
        <p:spPr>
          <a:xfrm>
            <a:off x="1452616" y="962902"/>
            <a:ext cx="4176384" cy="238082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ill Sans"/>
              <a:buNone/>
            </a:pPr>
            <a:r>
              <a:rPr lang="en-US" sz="4800"/>
              <a:t>BAZA DE DATE</a:t>
            </a:r>
            <a:endParaRPr/>
          </a:p>
        </p:txBody>
      </p:sp>
      <p:cxnSp>
        <p:nvCxnSpPr>
          <p:cNvPr id="353" name="Google Shape;353;p39"/>
          <p:cNvCxnSpPr/>
          <p:nvPr/>
        </p:nvCxnSpPr>
        <p:spPr>
          <a:xfrm>
            <a:off x="1452617" y="3528543"/>
            <a:ext cx="4171479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54" name="Google Shape;354;p39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4411" y="1934129"/>
            <a:ext cx="4960442" cy="2403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9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6" name="Google Shape;356;p39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0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APLICATIA WEB</a:t>
            </a:r>
            <a:endParaRPr/>
          </a:p>
        </p:txBody>
      </p:sp>
      <p:sp>
        <p:nvSpPr>
          <p:cNvPr id="362" name="Google Shape;362;p40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E considerata modul de prezentare a informatiilor obtinute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Dupa inregistrarea datelor in baza de date, acestea vor fi accesate si prelucrate de aplicatia web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Astfel datele sunt puse la dispozita utilizatorului intr-o maniera cat mai exacta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1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8" name="Google Shape;368;p41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9" name="Google Shape;369;p41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0" name="Google Shape;370;p41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1" name="Google Shape;371;p41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PAGINA PRINCIPALA A APLICATIEI WEB</a:t>
            </a:r>
            <a:endParaRPr/>
          </a:p>
        </p:txBody>
      </p:sp>
      <p:pic>
        <p:nvPicPr>
          <p:cNvPr id="372" name="Google Shape;37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98975" y="1902950"/>
            <a:ext cx="8038700" cy="397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2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GRAFICELE DE PE APLCATIA WEB </a:t>
            </a:r>
            <a:endParaRPr/>
          </a:p>
        </p:txBody>
      </p:sp>
      <p:sp>
        <p:nvSpPr>
          <p:cNvPr id="378" name="Google Shape;378;p42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Am creat 4 grafice in timp real pentru o vizualizare mai buna a datelor obtinute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Acestea urmaresc: temperatura, umiditatea, calitatea aerului si cantitatea de CO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3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4" name="Google Shape;384;p43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5" name="Google Shape;385;p43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6" name="Google Shape;386;p43"/>
          <p:cNvCxnSpPr/>
          <p:nvPr/>
        </p:nvCxnSpPr>
        <p:spPr>
          <a:xfrm>
            <a:off x="2417780" y="3528542"/>
            <a:ext cx="863707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7" name="Google Shape;387;p43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88" name="Google Shape;388;p43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9" name="Google Shape;389;p43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90" name="Google Shape;390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9149" y="284375"/>
            <a:ext cx="4434675" cy="250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40000" y="284375"/>
            <a:ext cx="4114847" cy="250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4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9149" y="3177437"/>
            <a:ext cx="4434675" cy="2556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4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940000" y="3177437"/>
            <a:ext cx="4202045" cy="255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26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9" name="Google Shape;199;p26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0" name="Google Shape;200;p26"/>
          <p:cNvCxnSpPr/>
          <p:nvPr/>
        </p:nvCxnSpPr>
        <p:spPr>
          <a:xfrm>
            <a:off x="2417780" y="3528542"/>
            <a:ext cx="863707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1" name="Google Shape;201;p26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2" name="Google Shape;202;p26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3" name="Google Shape;203;p26"/>
          <p:cNvSpPr txBox="1"/>
          <p:nvPr>
            <p:ph type="title"/>
          </p:nvPr>
        </p:nvSpPr>
        <p:spPr>
          <a:xfrm>
            <a:off x="1452616" y="962902"/>
            <a:ext cx="4176384" cy="238082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ill Sans"/>
              <a:buNone/>
            </a:pPr>
            <a:r>
              <a:rPr lang="en-US" sz="4800"/>
              <a:t>MOTIVATIA LUCRARII</a:t>
            </a:r>
            <a:endParaRPr/>
          </a:p>
        </p:txBody>
      </p:sp>
      <p:sp>
        <p:nvSpPr>
          <p:cNvPr id="204" name="Google Shape;204;p26"/>
          <p:cNvSpPr txBox="1"/>
          <p:nvPr>
            <p:ph idx="1" type="body"/>
          </p:nvPr>
        </p:nvSpPr>
        <p:spPr>
          <a:xfrm>
            <a:off x="1452617" y="3531204"/>
            <a:ext cx="4171479" cy="161064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sz="1600" cap="none"/>
              <a:t>EFECTELE NEGATIVE ALE SCHIMBARILOR CLIMATICE DIN ZONA NOASTRA</a:t>
            </a:r>
            <a:endParaRPr/>
          </a:p>
        </p:txBody>
      </p:sp>
      <p:cxnSp>
        <p:nvCxnSpPr>
          <p:cNvPr id="205" name="Google Shape;205;p26"/>
          <p:cNvCxnSpPr/>
          <p:nvPr/>
        </p:nvCxnSpPr>
        <p:spPr>
          <a:xfrm>
            <a:off x="1452617" y="3528543"/>
            <a:ext cx="4171479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A picture containing sky, outdoor, grass, field&#10;&#10;Description automatically generated" id="206" name="Google Shape;20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4411" y="1387408"/>
            <a:ext cx="4960442" cy="3497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6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8" name="Google Shape;208;p26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4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399" name="Google Shape;399;p44"/>
          <p:cNvCxnSpPr/>
          <p:nvPr/>
        </p:nvCxnSpPr>
        <p:spPr>
          <a:xfrm>
            <a:off x="1453896" y="1847088"/>
            <a:ext cx="3530885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0" name="Google Shape;400;p44"/>
          <p:cNvSpPr txBox="1"/>
          <p:nvPr>
            <p:ph type="title"/>
          </p:nvPr>
        </p:nvSpPr>
        <p:spPr>
          <a:xfrm>
            <a:off x="1451580" y="804520"/>
            <a:ext cx="3530157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Gill Sans"/>
              <a:buNone/>
            </a:pPr>
            <a:r>
              <a:rPr lang="en-US" sz="2200"/>
              <a:t>RETEAUA NEURONALA CONVOLUTIONAL NEURAL NETWORK</a:t>
            </a:r>
            <a:endParaRPr/>
          </a:p>
        </p:txBody>
      </p:sp>
      <p:sp>
        <p:nvSpPr>
          <p:cNvPr id="401" name="Google Shape;401;p44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2" name="Google Shape;402;p44"/>
          <p:cNvSpPr txBox="1"/>
          <p:nvPr>
            <p:ph idx="1" type="body"/>
          </p:nvPr>
        </p:nvSpPr>
        <p:spPr>
          <a:xfrm>
            <a:off x="1451581" y="2015732"/>
            <a:ext cx="3526523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Computer vision : - prelucrare de imagini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Model antrenat pe un set de date de 400 de imagini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Dataset-ul e format din imagine+label ([1,0]-fire, [0,1]-non-fire)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Librarii utilizate:Tensorflow, Keras</a:t>
            </a:r>
            <a:endParaRPr/>
          </a:p>
        </p:txBody>
      </p:sp>
      <p:grpSp>
        <p:nvGrpSpPr>
          <p:cNvPr id="403" name="Google Shape;403;p44"/>
          <p:cNvGrpSpPr/>
          <p:nvPr/>
        </p:nvGrpSpPr>
        <p:grpSpPr>
          <a:xfrm>
            <a:off x="5460131" y="482171"/>
            <a:ext cx="6091791" cy="5149101"/>
            <a:chOff x="5446003" y="583365"/>
            <a:chExt cx="6091790" cy="5181928"/>
          </a:xfrm>
        </p:grpSpPr>
        <p:sp>
          <p:nvSpPr>
            <p:cNvPr id="404" name="Google Shape;404;p44"/>
            <p:cNvSpPr/>
            <p:nvPr/>
          </p:nvSpPr>
          <p:spPr>
            <a:xfrm>
              <a:off x="5446003" y="583365"/>
              <a:ext cx="609179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sx="98000" rotWithShape="0" algn="tl" dir="4740000" dist="228600" sy="98000">
                <a:srgbClr val="000000">
                  <a:alpha val="3333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05" name="Google Shape;405;p44"/>
            <p:cNvSpPr/>
            <p:nvPr/>
          </p:nvSpPr>
          <p:spPr>
            <a:xfrm>
              <a:off x="5764828" y="915807"/>
              <a:ext cx="54617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cap="flat" cmpd="sng" w="50800">
              <a:solidFill>
                <a:srgbClr val="19191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descr="Deschide fotografia" id="406" name="Google Shape;406;p44"/>
          <p:cNvPicPr preferRelativeResize="0"/>
          <p:nvPr/>
        </p:nvPicPr>
        <p:blipFill rotWithShape="1">
          <a:blip r:embed="rId3">
            <a:alphaModFix/>
          </a:blip>
          <a:srcRect b="11514" l="0" r="2" t="8302"/>
          <a:stretch/>
        </p:blipFill>
        <p:spPr>
          <a:xfrm>
            <a:off x="6093926" y="1116345"/>
            <a:ext cx="4821551" cy="3866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44"/>
          <p:cNvPicPr preferRelativeResize="0"/>
          <p:nvPr/>
        </p:nvPicPr>
        <p:blipFill rotWithShape="1">
          <a:blip r:embed="rId4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8" name="Google Shape;408;p44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5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4" name="Google Shape;414;p45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5" name="Google Shape;415;p45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6" name="Google Shape;416;p45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7" name="Google Shape;417;p45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418" name="Google Shape;418;p45"/>
          <p:cNvCxnSpPr/>
          <p:nvPr/>
        </p:nvCxnSpPr>
        <p:spPr>
          <a:xfrm>
            <a:off x="1453896" y="1847088"/>
            <a:ext cx="3530885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9" name="Google Shape;419;p45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0" name="Google Shape;420;p45"/>
          <p:cNvSpPr txBox="1"/>
          <p:nvPr>
            <p:ph idx="4294967295" type="body"/>
          </p:nvPr>
        </p:nvSpPr>
        <p:spPr>
          <a:xfrm>
            <a:off x="1451581" y="2015732"/>
            <a:ext cx="3526523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Modelul antrenat este in format HDF5 : - acest format fiind excelent pentru a stoca o cantitate uriasa de date numerice și pentru a manipula aceste date din biblioteca numpy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Acuratete pentru 200 epoci: 92%</a:t>
            </a:r>
            <a:endParaRPr/>
          </a:p>
        </p:txBody>
      </p:sp>
      <p:grpSp>
        <p:nvGrpSpPr>
          <p:cNvPr id="421" name="Google Shape;421;p45"/>
          <p:cNvGrpSpPr/>
          <p:nvPr/>
        </p:nvGrpSpPr>
        <p:grpSpPr>
          <a:xfrm>
            <a:off x="5460131" y="482171"/>
            <a:ext cx="6091791" cy="5149101"/>
            <a:chOff x="5446003" y="583365"/>
            <a:chExt cx="6091790" cy="5181928"/>
          </a:xfrm>
        </p:grpSpPr>
        <p:sp>
          <p:nvSpPr>
            <p:cNvPr id="422" name="Google Shape;422;p45"/>
            <p:cNvSpPr/>
            <p:nvPr/>
          </p:nvSpPr>
          <p:spPr>
            <a:xfrm>
              <a:off x="5446003" y="583365"/>
              <a:ext cx="609179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sx="98000" rotWithShape="0" algn="tl" dir="4740000" dist="228600" sy="98000">
                <a:srgbClr val="000000">
                  <a:alpha val="3333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3" name="Google Shape;423;p45"/>
            <p:cNvSpPr/>
            <p:nvPr/>
          </p:nvSpPr>
          <p:spPr>
            <a:xfrm>
              <a:off x="5764828" y="915807"/>
              <a:ext cx="54617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cap="flat" cmpd="sng" w="50800">
              <a:solidFill>
                <a:srgbClr val="19191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descr="Nu este disponibilă nicio descriere." id="424" name="Google Shape;424;p45"/>
          <p:cNvPicPr preferRelativeResize="0"/>
          <p:nvPr/>
        </p:nvPicPr>
        <p:blipFill rotWithShape="1">
          <a:blip r:embed="rId4">
            <a:alphaModFix/>
          </a:blip>
          <a:srcRect b="-2" l="2600" r="3864" t="0"/>
          <a:stretch/>
        </p:blipFill>
        <p:spPr>
          <a:xfrm>
            <a:off x="6093926" y="1116345"/>
            <a:ext cx="4821551" cy="3866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45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6" name="Google Shape;426;p45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6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2" name="Google Shape;432;p46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3" name="Google Shape;433;p46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4" name="Google Shape;434;p46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5" name="Google Shape;435;p46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436" name="Google Shape;436;p46"/>
          <p:cNvCxnSpPr/>
          <p:nvPr/>
        </p:nvCxnSpPr>
        <p:spPr>
          <a:xfrm>
            <a:off x="7218029" y="1847088"/>
            <a:ext cx="3520368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7" name="Google Shape;437;p46"/>
          <p:cNvSpPr txBox="1"/>
          <p:nvPr>
            <p:ph idx="4294967295" type="title"/>
          </p:nvPr>
        </p:nvSpPr>
        <p:spPr>
          <a:xfrm>
            <a:off x="7218030" y="804520"/>
            <a:ext cx="4026061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TESTAREA MODELULUI </a:t>
            </a:r>
            <a:endParaRPr/>
          </a:p>
        </p:txBody>
      </p:sp>
      <p:sp>
        <p:nvSpPr>
          <p:cNvPr id="438" name="Google Shape;438;p46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439" name="Google Shape;439;p46"/>
          <p:cNvGrpSpPr/>
          <p:nvPr/>
        </p:nvGrpSpPr>
        <p:grpSpPr>
          <a:xfrm>
            <a:off x="632237" y="482171"/>
            <a:ext cx="6104331" cy="5149101"/>
            <a:chOff x="7463259" y="583365"/>
            <a:chExt cx="6104330" cy="5181928"/>
          </a:xfrm>
        </p:grpSpPr>
        <p:sp>
          <p:nvSpPr>
            <p:cNvPr id="440" name="Google Shape;440;p46"/>
            <p:cNvSpPr/>
            <p:nvPr/>
          </p:nvSpPr>
          <p:spPr>
            <a:xfrm>
              <a:off x="7463259" y="583365"/>
              <a:ext cx="610433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sx="98000" rotWithShape="0" algn="tl" dir="4740000" dist="228600" sy="98000">
                <a:srgbClr val="000000">
                  <a:alpha val="3333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41" name="Google Shape;441;p46"/>
            <p:cNvSpPr/>
            <p:nvPr/>
          </p:nvSpPr>
          <p:spPr>
            <a:xfrm>
              <a:off x="7776318" y="915807"/>
              <a:ext cx="5471354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cap="flat" cmpd="sng" w="50800">
              <a:solidFill>
                <a:srgbClr val="19191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descr="Deschide fotografia" id="442" name="Google Shape;442;p46"/>
          <p:cNvPicPr preferRelativeResize="0"/>
          <p:nvPr/>
        </p:nvPicPr>
        <p:blipFill rotWithShape="1">
          <a:blip r:embed="rId4">
            <a:alphaModFix/>
          </a:blip>
          <a:srcRect b="10085" l="0" r="0" t="9790"/>
          <a:stretch/>
        </p:blipFill>
        <p:spPr>
          <a:xfrm>
            <a:off x="1271223" y="1116345"/>
            <a:ext cx="4825148" cy="3866172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46"/>
          <p:cNvSpPr txBox="1"/>
          <p:nvPr>
            <p:ph idx="4294967295" type="body"/>
          </p:nvPr>
        </p:nvSpPr>
        <p:spPr>
          <a:xfrm>
            <a:off x="7218029" y="2015732"/>
            <a:ext cx="3520368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Modelul a fost testat pe 80 imagini diferite fata de cele folosite in etapa de training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In poza sunt surprinse rezultatele obtinute</a:t>
            </a:r>
            <a:endParaRPr/>
          </a:p>
        </p:txBody>
      </p:sp>
      <p:pic>
        <p:nvPicPr>
          <p:cNvPr id="444" name="Google Shape;444;p46"/>
          <p:cNvPicPr preferRelativeResize="0"/>
          <p:nvPr/>
        </p:nvPicPr>
        <p:blipFill rotWithShape="1">
          <a:blip r:embed="rId3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5" name="Google Shape;445;p46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47"/>
          <p:cNvPicPr preferRelativeResize="0"/>
          <p:nvPr/>
        </p:nvPicPr>
        <p:blipFill rotWithShape="1">
          <a:blip r:embed="rId3">
            <a:alphaModFix/>
          </a:blip>
          <a:srcRect b="0" l="0" r="1922" t="0"/>
          <a:stretch/>
        </p:blipFill>
        <p:spPr>
          <a:xfrm>
            <a:off x="162250" y="486950"/>
            <a:ext cx="5829300" cy="505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83300" y="460113"/>
            <a:ext cx="5895650" cy="5111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214" name="Google Shape;214;p27"/>
          <p:cNvCxnSpPr/>
          <p:nvPr/>
        </p:nvCxnSpPr>
        <p:spPr>
          <a:xfrm>
            <a:off x="1453896" y="1847088"/>
            <a:ext cx="4177373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5" name="Google Shape;215;p27"/>
          <p:cNvSpPr txBox="1"/>
          <p:nvPr>
            <p:ph type="title"/>
          </p:nvPr>
        </p:nvSpPr>
        <p:spPr>
          <a:xfrm>
            <a:off x="1451580" y="804520"/>
            <a:ext cx="4176511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O PROBLEMA DIN VIATA REALA</a:t>
            </a:r>
            <a:endParaRPr/>
          </a:p>
        </p:txBody>
      </p:sp>
      <p:sp>
        <p:nvSpPr>
          <p:cNvPr id="216" name="Google Shape;216;p2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7" name="Google Shape;217;p27"/>
          <p:cNvSpPr txBox="1"/>
          <p:nvPr>
            <p:ph idx="1" type="body"/>
          </p:nvPr>
        </p:nvSpPr>
        <p:spPr>
          <a:xfrm>
            <a:off x="1451581" y="2015732"/>
            <a:ext cx="4172212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In Romania, in majoritatea judetelor, suprafata totala afectata de incendii este deja mai mare decat media anuala a ultimilor 12 ani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Oamenii au nevoie sa se simta in siguranta in fata pericolele legate de izbucnirea unui incendiu</a:t>
            </a:r>
            <a:endParaRPr/>
          </a:p>
        </p:txBody>
      </p:sp>
      <p:pic>
        <p:nvPicPr>
          <p:cNvPr descr="A picture containing sunset, fire, outdoor, sun&#10;&#10;Description automatically generated" id="218" name="Google Shape;21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4411" y="1486617"/>
            <a:ext cx="4960442" cy="3298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7"/>
          <p:cNvPicPr preferRelativeResize="0"/>
          <p:nvPr/>
        </p:nvPicPr>
        <p:blipFill rotWithShape="1">
          <a:blip r:embed="rId4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0" name="Google Shape;220;p27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SOLUTIA GASITA DE NOI</a:t>
            </a:r>
            <a:endParaRPr/>
          </a:p>
        </p:txBody>
      </p:sp>
      <p:sp>
        <p:nvSpPr>
          <p:cNvPr id="226" name="Google Shape;226;p28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Am creat un sistem care poate sa: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- masoare diversi parametrii (ex. CO, temperatura, umiditate etc)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- preia poze din mediul inconjurator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- afiseze rezultatele prin intermediul unei aplicatii web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-creeze grafice pe baza masurarilor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-pe baza unui algoritm se determina prezenta focului(daca exista sau nu), trimitandu-se mail daca exista</a:t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CE TEHNOLOGII AM FOLOSIT</a:t>
            </a:r>
            <a:endParaRPr/>
          </a:p>
        </p:txBody>
      </p:sp>
      <p:sp>
        <p:nvSpPr>
          <p:cNvPr id="232" name="Google Shape;232;p29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Mediul de dezvoltare Arduino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Tehnologia Node.js – pentru crearea si managementul serverului local, trimiterea automata de mail si rulare script python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Baza de date Firebase(Realtime database)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ARHITECTURA SISTEMULUI</a:t>
            </a:r>
            <a:endParaRPr/>
          </a:p>
        </p:txBody>
      </p:sp>
      <p:sp>
        <p:nvSpPr>
          <p:cNvPr id="238" name="Google Shape;238;p30"/>
          <p:cNvSpPr txBox="1"/>
          <p:nvPr>
            <p:ph idx="1" type="body"/>
          </p:nvPr>
        </p:nvSpPr>
        <p:spPr>
          <a:xfrm>
            <a:off x="1451578" y="2179017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Componentele Hardware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Baza de date Firebase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Aplicatia web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Backend – Node.js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244" name="Google Shape;244;p31"/>
          <p:cNvCxnSpPr/>
          <p:nvPr/>
        </p:nvCxnSpPr>
        <p:spPr>
          <a:xfrm>
            <a:off x="1453896" y="1847088"/>
            <a:ext cx="4177373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5" name="Google Shape;245;p31"/>
          <p:cNvSpPr txBox="1"/>
          <p:nvPr>
            <p:ph type="title"/>
          </p:nvPr>
        </p:nvSpPr>
        <p:spPr>
          <a:xfrm>
            <a:off x="1451580" y="804520"/>
            <a:ext cx="4176511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COMPONENTE</a:t>
            </a:r>
            <a:endParaRPr/>
          </a:p>
        </p:txBody>
      </p:sp>
      <p:sp>
        <p:nvSpPr>
          <p:cNvPr id="246" name="Google Shape;246;p31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7" name="Google Shape;247;p31"/>
          <p:cNvSpPr txBox="1"/>
          <p:nvPr>
            <p:ph idx="1" type="body"/>
          </p:nvPr>
        </p:nvSpPr>
        <p:spPr>
          <a:xfrm>
            <a:off x="1451581" y="2015732"/>
            <a:ext cx="4172212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Senzorul MQ-135</a:t>
            </a:r>
            <a:endParaRPr/>
          </a:p>
        </p:txBody>
      </p:sp>
      <p:pic>
        <p:nvPicPr>
          <p:cNvPr descr="A picture containing microphone&#10;&#10;Description automatically generated" id="248" name="Google Shape;24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44251" y="805583"/>
            <a:ext cx="4660762" cy="4660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1"/>
          <p:cNvPicPr preferRelativeResize="0"/>
          <p:nvPr/>
        </p:nvPicPr>
        <p:blipFill rotWithShape="1">
          <a:blip r:embed="rId4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0" name="Google Shape;250;p31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1" name="Google Shape;251;p31"/>
          <p:cNvSpPr txBox="1"/>
          <p:nvPr/>
        </p:nvSpPr>
        <p:spPr>
          <a:xfrm>
            <a:off x="1332693" y="2517913"/>
            <a:ext cx="4298576" cy="3139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detecteaza particule danatoare in aer cum ar fi: amoniac, aburi benzina 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 are incorporat Dioxid de Staniu (SnO2)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 tensiune alimentare: 5V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Conectare</a:t>
            </a: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: pin 0 de la MUX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Interpretarea iesirii</a:t>
            </a: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:  returneaza ppm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aer normal -&gt; 100-150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alcool -&gt; 700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gaze nobile ex. heliu -&gt; 750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/>
          <p:nvPr/>
        </p:nvSpPr>
        <p:spPr>
          <a:xfrm>
            <a:off x="2" y="0"/>
            <a:ext cx="12191696" cy="6858000"/>
          </a:xfrm>
          <a:prstGeom prst="rect">
            <a:avLst/>
          </a:prstGeom>
          <a:gradFill>
            <a:gsLst>
              <a:gs pos="0">
                <a:srgbClr val="EBE9E6"/>
              </a:gs>
              <a:gs pos="100000">
                <a:srgbClr val="C9C5C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257" name="Google Shape;257;p32"/>
          <p:cNvCxnSpPr/>
          <p:nvPr/>
        </p:nvCxnSpPr>
        <p:spPr>
          <a:xfrm>
            <a:off x="1453896" y="1847088"/>
            <a:ext cx="4177373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8" name="Google Shape;258;p32"/>
          <p:cNvSpPr txBox="1"/>
          <p:nvPr>
            <p:ph type="title"/>
          </p:nvPr>
        </p:nvSpPr>
        <p:spPr>
          <a:xfrm>
            <a:off x="1451580" y="804520"/>
            <a:ext cx="4176511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COMPONENTE</a:t>
            </a:r>
            <a:endParaRPr/>
          </a:p>
        </p:txBody>
      </p:sp>
      <p:sp>
        <p:nvSpPr>
          <p:cNvPr id="259" name="Google Shape;259;p32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0" name="Google Shape;260;p32"/>
          <p:cNvSpPr txBox="1"/>
          <p:nvPr>
            <p:ph idx="1" type="body"/>
          </p:nvPr>
        </p:nvSpPr>
        <p:spPr>
          <a:xfrm>
            <a:off x="1451581" y="2015732"/>
            <a:ext cx="4172212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Senzorul de flacara LM393</a:t>
            </a:r>
            <a:endParaRPr/>
          </a:p>
        </p:txBody>
      </p:sp>
      <p:pic>
        <p:nvPicPr>
          <p:cNvPr descr="A picture containing electronics&#10;&#10;Description automatically generated" id="261" name="Google Shape;26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44251" y="805583"/>
            <a:ext cx="4660762" cy="4660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2"/>
          <p:cNvPicPr preferRelativeResize="0"/>
          <p:nvPr/>
        </p:nvPicPr>
        <p:blipFill rotWithShape="1">
          <a:blip r:embed="rId4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32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4" name="Google Shape;264;p32"/>
          <p:cNvSpPr txBox="1"/>
          <p:nvPr/>
        </p:nvSpPr>
        <p:spPr>
          <a:xfrm>
            <a:off x="1249018" y="2560410"/>
            <a:ext cx="4674704" cy="3139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modul sensibil la flacari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   are 4 pini: VCC,GND, DO (digital output), AO (analog output)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 tensiune de operare: 3.3-5V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- 2 indicatoare: </a:t>
            </a:r>
            <a:r>
              <a:rPr b="0" i="0" lang="en-US" sz="1800" u="none" cap="none" strike="noStrike">
                <a:solidFill>
                  <a:srgbClr val="FF0000"/>
                </a:solidFill>
                <a:latin typeface="Gill Sans"/>
                <a:ea typeface="Gill Sans"/>
                <a:cs typeface="Gill Sans"/>
                <a:sym typeface="Gill Sans"/>
              </a:rPr>
              <a:t>rosu</a:t>
            </a: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- alimentare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                      </a:t>
            </a:r>
            <a:r>
              <a:rPr b="0" i="0" lang="en-US" sz="1800" u="none" cap="none" strike="noStrike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verde</a:t>
            </a: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- iesire digitala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Conectare:</a:t>
            </a: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D6</a:t>
            </a:r>
            <a:endParaRPr b="0" i="0" sz="1800" u="sng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Interpretarea iesirii</a:t>
            </a: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: 1 – flacara,  0 – nu e flacara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type="title"/>
          </p:nvPr>
        </p:nvSpPr>
        <p:spPr>
          <a:xfrm>
            <a:off x="1451580" y="804520"/>
            <a:ext cx="4176511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Componente</a:t>
            </a:r>
            <a:endParaRPr/>
          </a:p>
        </p:txBody>
      </p:sp>
      <p:sp>
        <p:nvSpPr>
          <p:cNvPr id="270" name="Google Shape;270;p33"/>
          <p:cNvSpPr txBox="1"/>
          <p:nvPr>
            <p:ph idx="1" type="body"/>
          </p:nvPr>
        </p:nvSpPr>
        <p:spPr>
          <a:xfrm>
            <a:off x="1451581" y="2015732"/>
            <a:ext cx="4172212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5882"/>
              <a:buChar char="•"/>
            </a:pPr>
            <a:r>
              <a:rPr lang="en-US"/>
              <a:t>Senzorul DHT11(senzor de temperatura si umiditate)</a:t>
            </a:r>
            <a:endParaRPr/>
          </a:p>
          <a:p>
            <a:pPr indent="-3429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5882"/>
              <a:buChar char="•"/>
            </a:pPr>
            <a:r>
              <a:rPr lang="en-US"/>
              <a:t>Power supply: 3-5.5V</a:t>
            </a:r>
            <a:endParaRPr/>
          </a:p>
          <a:p>
            <a:pPr indent="-3429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5882"/>
              <a:buChar char="•"/>
            </a:pPr>
            <a:r>
              <a:rPr lang="en-US"/>
              <a:t>Conectat la pinul digital D2 al modulului ESP8266.</a:t>
            </a:r>
            <a:endParaRPr/>
          </a:p>
          <a:p>
            <a:pPr indent="-3429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5882"/>
              <a:buChar char="•"/>
            </a:pPr>
            <a:r>
              <a:rPr lang="en-US"/>
              <a:t>In aplicatie se determina temperature si umiditatea cu ajutorul  functiilor readHumidity, readTemperature  a librariei &lt;DHT.h&gt;.</a:t>
            </a:r>
            <a:endParaRPr/>
          </a:p>
          <a:p>
            <a: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5882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5882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5882"/>
              <a:buNone/>
            </a:pPr>
            <a:r>
              <a:t/>
            </a:r>
            <a:endParaRPr/>
          </a:p>
        </p:txBody>
      </p:sp>
      <p:pic>
        <p:nvPicPr>
          <p:cNvPr descr="A picture containing electronics&#10;&#10;Description automatically generated" id="271" name="Google Shape;27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4411" y="1213793"/>
            <a:ext cx="4960442" cy="3844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1_Gallery">
  <a:themeElements>
    <a:clrScheme name="Gallery">
      <a:dk1>
        <a:srgbClr val="000000"/>
      </a:dk1>
      <a:lt1>
        <a:srgbClr val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